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548" autoAdjust="0"/>
  </p:normalViewPr>
  <p:slideViewPr>
    <p:cSldViewPr snapToGrid="0">
      <p:cViewPr varScale="1">
        <p:scale>
          <a:sx n="58" d="100"/>
          <a:sy n="58" d="100"/>
        </p:scale>
        <p:origin x="89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E847D-B852-46A3-AD77-01270549DB1E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9896C-032D-405A-B0E1-E631D7360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06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9896C-032D-405A-B0E1-E631D73609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9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EFB22B-2623-4EAA-8DEE-F5DB5D4F6AF9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31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B22B-2623-4EAA-8DEE-F5DB5D4F6AF9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17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B22B-2623-4EAA-8DEE-F5DB5D4F6AF9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35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B22B-2623-4EAA-8DEE-F5DB5D4F6AF9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65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B22B-2623-4EAA-8DEE-F5DB5D4F6AF9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73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B22B-2623-4EAA-8DEE-F5DB5D4F6AF9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55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B22B-2623-4EAA-8DEE-F5DB5D4F6AF9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40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B22B-2623-4EAA-8DEE-F5DB5D4F6AF9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956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B22B-2623-4EAA-8DEE-F5DB5D4F6AF9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90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B22B-2623-4EAA-8DEE-F5DB5D4F6AF9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43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B22B-2623-4EAA-8DEE-F5DB5D4F6AF9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34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B22B-2623-4EAA-8DEE-F5DB5D4F6AF9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B22B-2623-4EAA-8DEE-F5DB5D4F6AF9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40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B22B-2623-4EAA-8DEE-F5DB5D4F6AF9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31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B22B-2623-4EAA-8DEE-F5DB5D4F6AF9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561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B22B-2623-4EAA-8DEE-F5DB5D4F6AF9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75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B22B-2623-4EAA-8DEE-F5DB5D4F6AF9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0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EFB22B-2623-4EAA-8DEE-F5DB5D4F6AF9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057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web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1077neuron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7638"/>
            <a:ext cx="12268200" cy="690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01871" y="3422616"/>
            <a:ext cx="5016721" cy="1185705"/>
          </a:xfrm>
        </p:spPr>
        <p:txBody>
          <a:bodyPr/>
          <a:lstStyle/>
          <a:p>
            <a:r>
              <a:rPr lang="en-US" sz="6600" b="1" dirty="0" smtClean="0"/>
              <a:t>Perceptron</a:t>
            </a:r>
            <a:endParaRPr lang="en-US" sz="6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1254" y="6293059"/>
            <a:ext cx="5151371" cy="607803"/>
          </a:xfrm>
        </p:spPr>
        <p:txBody>
          <a:bodyPr>
            <a:normAutofit/>
          </a:bodyPr>
          <a:lstStyle/>
          <a:p>
            <a:r>
              <a:rPr lang="en-US" b="1" dirty="0" smtClean="0"/>
              <a:t>Presented by : Muhammad zaqeem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146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istic Regression using Single Layer Perceptron Neural Network (SLPNN) -  Republished from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3343085" cy="853568"/>
          </a:xfrm>
        </p:spPr>
        <p:txBody>
          <a:bodyPr/>
          <a:lstStyle/>
          <a:p>
            <a:r>
              <a:rPr lang="en-US" sz="4400" b="1" dirty="0" smtClean="0"/>
              <a:t>Overview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506" y="2320246"/>
            <a:ext cx="8929461" cy="359477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Challenges in Machine Learning</a:t>
            </a:r>
          </a:p>
          <a:p>
            <a:r>
              <a:rPr lang="en-US" sz="2400" dirty="0" smtClean="0"/>
              <a:t>Perceptron</a:t>
            </a:r>
          </a:p>
          <a:p>
            <a:r>
              <a:rPr lang="en-US" sz="2400" dirty="0" smtClean="0"/>
              <a:t>How its Works</a:t>
            </a:r>
          </a:p>
          <a:p>
            <a:r>
              <a:rPr lang="en-US" sz="2400" dirty="0" smtClean="0"/>
              <a:t>Problems in Perceptron</a:t>
            </a:r>
          </a:p>
          <a:p>
            <a:r>
              <a:rPr lang="en-US" sz="2400" dirty="0" smtClean="0"/>
              <a:t>Multi-Layer Perceptron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406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hallenges and Limitations of Machine Learning: What to Consider Before  Implementation | by Shruti Devshatwar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0"/>
            <a:ext cx="4800600" cy="221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Rise of AI/ML Driven Banking: Challenges &amp; Solu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72251" cy="219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78" y="2307000"/>
            <a:ext cx="9132131" cy="4425880"/>
          </a:xfrm>
        </p:spPr>
      </p:pic>
    </p:spTree>
    <p:extLst>
      <p:ext uri="{BB962C8B-B14F-4D97-AF65-F5344CB8AC3E}">
        <p14:creationId xmlns:p14="http://schemas.microsoft.com/office/powerpoint/2010/main" val="3842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Understanding the Perceptron: A Foundation for Machine Learning Concep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2192000" cy="175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10" y="1748014"/>
            <a:ext cx="3756829" cy="973414"/>
          </a:xfrm>
        </p:spPr>
        <p:txBody>
          <a:bodyPr/>
          <a:lstStyle/>
          <a:p>
            <a:r>
              <a:rPr lang="en-US" sz="4400" b="1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Perceptron</a:t>
            </a:r>
            <a:endParaRPr lang="en-US" sz="4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360" y="2434757"/>
            <a:ext cx="7415684" cy="4177059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A </a:t>
            </a:r>
            <a:r>
              <a:rPr lang="en-US" sz="2400" b="1" dirty="0"/>
              <a:t>perceptron</a:t>
            </a:r>
            <a:r>
              <a:rPr lang="en-US" sz="2400" dirty="0"/>
              <a:t> is the earliest form of a neural network unit, introduced by </a:t>
            </a:r>
            <a:r>
              <a:rPr lang="en-US" sz="2400" b="1" dirty="0"/>
              <a:t>Frank Rosenblatt</a:t>
            </a:r>
            <a:r>
              <a:rPr lang="en-US" sz="2400" dirty="0"/>
              <a:t> in </a:t>
            </a:r>
            <a:r>
              <a:rPr lang="en-US" sz="2400" dirty="0" smtClean="0"/>
              <a:t>1958.</a:t>
            </a:r>
          </a:p>
          <a:p>
            <a:pPr algn="just"/>
            <a:r>
              <a:rPr lang="en-US" sz="2400" dirty="0"/>
              <a:t> It is a </a:t>
            </a:r>
            <a:r>
              <a:rPr lang="en-US" sz="2400" b="1" dirty="0"/>
              <a:t>binary classifier</a:t>
            </a:r>
            <a:r>
              <a:rPr lang="en-US" sz="2400" dirty="0"/>
              <a:t> that makes predictions based on a linear combination of input </a:t>
            </a:r>
            <a:r>
              <a:rPr lang="en-US" sz="2400" dirty="0" smtClean="0"/>
              <a:t>features.</a:t>
            </a:r>
          </a:p>
          <a:p>
            <a:pPr algn="just"/>
            <a:r>
              <a:rPr lang="en-US" sz="2400" dirty="0"/>
              <a:t>A </a:t>
            </a:r>
            <a:r>
              <a:rPr lang="en-US" sz="2400" b="1" dirty="0"/>
              <a:t>single-layer perceptron</a:t>
            </a:r>
            <a:r>
              <a:rPr lang="en-US" sz="2400" dirty="0"/>
              <a:t> can only classify linearly separable </a:t>
            </a:r>
            <a:r>
              <a:rPr lang="en-US" sz="2400" dirty="0" smtClean="0"/>
              <a:t>data. It mean that can be separated by straight line </a:t>
            </a:r>
            <a:endParaRPr lang="en-US" sz="2400" dirty="0"/>
          </a:p>
        </p:txBody>
      </p:sp>
      <p:pic>
        <p:nvPicPr>
          <p:cNvPr id="1026" name="Picture 2" descr="The Perceptron Algorithm: From Scratch Using Python - PyCodeMa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494" y="4518302"/>
            <a:ext cx="4484914" cy="233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tatic.igem.wiki/teams/4294/wiki/description/perceptron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494" y="2104093"/>
            <a:ext cx="4473506" cy="225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98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he Perceptron Algorithm: How it Works and Why it Works | by Joshua Pickard  | Geek Culture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52"/>
            <a:ext cx="12122426" cy="221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35140"/>
            <a:ext cx="6442006" cy="829431"/>
          </a:xfrm>
        </p:spPr>
        <p:txBody>
          <a:bodyPr/>
          <a:lstStyle/>
          <a:p>
            <a:r>
              <a:rPr lang="en-US" b="1" dirty="0" smtClean="0"/>
              <a:t>How Perceptron Works: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46" y="2934119"/>
            <a:ext cx="7748045" cy="35218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 smtClean="0"/>
              <a:t>Inputs and Weights: </a:t>
            </a:r>
            <a:r>
              <a:rPr lang="en-US" sz="2400" dirty="0" smtClean="0"/>
              <a:t>The perceptron takes inputs (features) like x1, x2  and assigns weights to each input (like w1, w2).</a:t>
            </a:r>
          </a:p>
          <a:p>
            <a:pPr marL="0" indent="0" algn="just">
              <a:buNone/>
            </a:pPr>
            <a:r>
              <a:rPr lang="en-US" sz="2400" b="1" dirty="0" smtClean="0"/>
              <a:t>Weighted Sum:</a:t>
            </a:r>
            <a:r>
              <a:rPr lang="en-US" sz="2400" dirty="0" smtClean="0"/>
              <a:t> it calculates the </a:t>
            </a:r>
            <a:r>
              <a:rPr lang="en-US" sz="2400" b="1" dirty="0" smtClean="0"/>
              <a:t>weighted sum</a:t>
            </a:r>
            <a:r>
              <a:rPr lang="en-US" sz="2400" dirty="0" smtClean="0"/>
              <a:t> of all the inputs:       </a:t>
            </a:r>
          </a:p>
          <a:p>
            <a:pPr marL="0" indent="0" algn="just">
              <a:buNone/>
            </a:pPr>
            <a:r>
              <a:rPr lang="en-US" sz="2400" dirty="0" smtClean="0"/>
              <a:t> </a:t>
            </a:r>
            <a:r>
              <a:rPr lang="pl-PL" sz="2400" i="1" dirty="0" smtClean="0"/>
              <a:t>z</a:t>
            </a:r>
            <a:r>
              <a:rPr lang="pl-PL" sz="2400" dirty="0" smtClean="0"/>
              <a:t>=</a:t>
            </a:r>
            <a:r>
              <a:rPr lang="en-US" sz="2400" dirty="0" smtClean="0"/>
              <a:t> x1*w1 + x2*w2 +…</a:t>
            </a:r>
            <a:r>
              <a:rPr lang="en-US" sz="2400" dirty="0" err="1" smtClean="0"/>
              <a:t>wn</a:t>
            </a:r>
            <a:r>
              <a:rPr lang="en-US" sz="2400" dirty="0" smtClean="0"/>
              <a:t>*</a:t>
            </a:r>
            <a:r>
              <a:rPr lang="en-US" sz="2400" dirty="0" err="1" smtClean="0"/>
              <a:t>xn+b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Activation Function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This z is passed through an </a:t>
            </a:r>
            <a:r>
              <a:rPr lang="en-US" sz="2400" b="1" dirty="0" smtClean="0"/>
              <a:t>activation function</a:t>
            </a:r>
            <a:r>
              <a:rPr lang="en-US" sz="2400" dirty="0" smtClean="0"/>
              <a:t> (usually a step function) that either 0 or 1</a:t>
            </a:r>
          </a:p>
        </p:txBody>
      </p:sp>
      <p:pic>
        <p:nvPicPr>
          <p:cNvPr id="1031" name="Picture 7" descr="Activation Functions – Machine Learning Gee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" t="7693" r="4800" b="4274"/>
          <a:stretch/>
        </p:blipFill>
        <p:spPr bwMode="auto">
          <a:xfrm>
            <a:off x="8229599" y="3099699"/>
            <a:ext cx="3962401" cy="280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49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e Perceptron Algorithm: How it Works and Why it Works | by Joshua Pickard  | Geek Culture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106"/>
            <a:ext cx="12192000" cy="232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26" y="2469350"/>
            <a:ext cx="7226510" cy="429698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 smtClean="0"/>
              <a:t>Error Calculation: </a:t>
            </a:r>
            <a:r>
              <a:rPr lang="en-US" sz="2400" dirty="0"/>
              <a:t>After the perceptron makes a prediction, we need to calculate the </a:t>
            </a:r>
            <a:r>
              <a:rPr lang="en-US" sz="2400" b="1" dirty="0" smtClean="0"/>
              <a:t>error</a:t>
            </a:r>
            <a:r>
              <a:rPr lang="en-US" sz="2400" dirty="0" smtClean="0"/>
              <a:t> </a:t>
            </a:r>
            <a:r>
              <a:rPr lang="en-US" sz="2400" dirty="0"/>
              <a:t>between the predicted output and the actual target</a:t>
            </a:r>
            <a:r>
              <a:rPr lang="en-US" sz="2400" dirty="0" smtClean="0"/>
              <a:t>.</a:t>
            </a:r>
          </a:p>
          <a:p>
            <a:pPr marL="0" indent="0" algn="just">
              <a:buNone/>
            </a:pPr>
            <a:r>
              <a:rPr lang="en-US" sz="2400" b="1" dirty="0" smtClean="0"/>
              <a:t>Learning Rule: </a:t>
            </a:r>
            <a:r>
              <a:rPr lang="en-US" sz="2400" dirty="0" smtClean="0"/>
              <a:t>Once </a:t>
            </a:r>
            <a:r>
              <a:rPr lang="en-US" sz="2400" dirty="0"/>
              <a:t>the error is computed, the weights </a:t>
            </a:r>
            <a:r>
              <a:rPr lang="en-US" sz="2400" dirty="0" smtClean="0"/>
              <a:t>and bias are </a:t>
            </a:r>
            <a:r>
              <a:rPr lang="en-US" sz="2400" dirty="0"/>
              <a:t>updated based on the error. The goal is to reduce this error over time through adjustments to the </a:t>
            </a:r>
            <a:r>
              <a:rPr lang="en-US" sz="2400" dirty="0" smtClean="0"/>
              <a:t>weights and bias. </a:t>
            </a:r>
            <a:r>
              <a:rPr lang="en-US" sz="2400" dirty="0"/>
              <a:t>The update rule for the </a:t>
            </a:r>
            <a:r>
              <a:rPr lang="en-US" sz="2400" dirty="0" smtClean="0"/>
              <a:t>weights and bias </a:t>
            </a:r>
            <a:r>
              <a:rPr lang="en-US" sz="2400" dirty="0"/>
              <a:t>is:</a:t>
            </a:r>
          </a:p>
          <a:p>
            <a:pPr marL="0" indent="0" algn="just">
              <a:buNone/>
            </a:pPr>
            <a:r>
              <a:rPr lang="en-US" sz="2400" b="1" dirty="0" smtClean="0"/>
              <a:t>           </a:t>
            </a:r>
            <a:r>
              <a:rPr lang="pl-PL" sz="2400" b="1" dirty="0"/>
              <a:t>w1​←w1​+η⋅(y−y^​)⋅x1</a:t>
            </a:r>
            <a:r>
              <a:rPr lang="pl-PL" sz="2400" b="1" dirty="0" smtClean="0"/>
              <a:t>​</a:t>
            </a:r>
            <a:r>
              <a:rPr lang="en-US" sz="2400" b="1" dirty="0"/>
              <a:t> </a:t>
            </a:r>
            <a:r>
              <a:rPr lang="en-US" sz="2400" b="1" dirty="0" smtClean="0"/>
              <a:t> , </a:t>
            </a:r>
            <a:r>
              <a:rPr lang="en-US" sz="2400" b="1" dirty="0" err="1"/>
              <a:t>b←b</a:t>
            </a:r>
            <a:r>
              <a:rPr lang="en-US" sz="2400" b="1" dirty="0"/>
              <a:t>+</a:t>
            </a:r>
            <a:r>
              <a:rPr lang="el-GR" sz="2400" b="1" dirty="0"/>
              <a:t>η⋅(</a:t>
            </a:r>
            <a:r>
              <a:rPr lang="en-US" sz="2400" b="1" dirty="0"/>
              <a:t>y−y^​)</a:t>
            </a:r>
            <a:endParaRPr lang="en-US" sz="2400" b="1" dirty="0" smtClean="0"/>
          </a:p>
          <a:p>
            <a:pPr marL="0" indent="0" algn="just">
              <a:buNone/>
            </a:pPr>
            <a:r>
              <a:rPr lang="en-US" sz="2400" b="1" dirty="0"/>
              <a:t> </a:t>
            </a:r>
            <a:r>
              <a:rPr lang="en-US" sz="2400" b="1" dirty="0" smtClean="0"/>
              <a:t>          </a:t>
            </a:r>
            <a:r>
              <a:rPr lang="pl-PL" sz="2400" b="1" dirty="0"/>
              <a:t>w2​←w2​+η⋅(y−y^​)⋅x2</a:t>
            </a:r>
            <a:r>
              <a:rPr lang="pl-PL" sz="2400" b="1" dirty="0" smtClean="0"/>
              <a:t>​</a:t>
            </a:r>
            <a:r>
              <a:rPr lang="en-US" sz="2400" b="1" dirty="0"/>
              <a:t> </a:t>
            </a:r>
            <a:r>
              <a:rPr lang="en-US" sz="2400" b="1" dirty="0" smtClean="0"/>
              <a:t>         </a:t>
            </a:r>
          </a:p>
        </p:txBody>
      </p:sp>
      <p:pic>
        <p:nvPicPr>
          <p:cNvPr id="2050" name="Picture 2" descr="png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996" y="2049591"/>
            <a:ext cx="6025450" cy="493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88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58" y="-7844"/>
            <a:ext cx="4996542" cy="19219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1059"/>
            <a:ext cx="7761515" cy="2024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9534" y="403418"/>
            <a:ext cx="6519345" cy="833471"/>
          </a:xfrm>
        </p:spPr>
        <p:txBody>
          <a:bodyPr/>
          <a:lstStyle/>
          <a:p>
            <a:r>
              <a:rPr lang="en-US" b="1" dirty="0" smtClean="0"/>
              <a:t>Problem in Perceptron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94" y="2403563"/>
            <a:ext cx="7458075" cy="3618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No </a:t>
            </a:r>
            <a:r>
              <a:rPr lang="en-US" sz="2400" b="1" dirty="0" err="1" smtClean="0"/>
              <a:t>Backpropagation</a:t>
            </a:r>
            <a:r>
              <a:rPr lang="en-US" sz="2400" b="1" dirty="0" smtClean="0"/>
              <a:t>: </a:t>
            </a:r>
            <a:r>
              <a:rPr lang="en-US" sz="2400" dirty="0"/>
              <a:t>The perceptron algorithm does not use the </a:t>
            </a:r>
            <a:r>
              <a:rPr lang="en-US" sz="2400" b="1" dirty="0" err="1"/>
              <a:t>backpropagation</a:t>
            </a:r>
            <a:r>
              <a:rPr lang="en-US" sz="2400" dirty="0"/>
              <a:t> algorithm to adjust weights. Instead, it relies on a simple </a:t>
            </a:r>
            <a:r>
              <a:rPr lang="en-US" sz="2400" b="1" dirty="0"/>
              <a:t>perceptron update rule</a:t>
            </a:r>
            <a:r>
              <a:rPr lang="en-US" sz="2400" dirty="0"/>
              <a:t>, which modifies the weights only when the perceptron makes a mistake in classification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400" b="1" dirty="0" smtClean="0"/>
              <a:t>Can’t Handle Non Linear Data: </a:t>
            </a:r>
            <a:r>
              <a:rPr lang="en-US" sz="2400" dirty="0"/>
              <a:t>It fails on nonlinearly separable problems like the XOR problem</a:t>
            </a:r>
            <a:r>
              <a:rPr lang="en-US" sz="2400" dirty="0" smtClean="0"/>
              <a:t>.</a:t>
            </a:r>
          </a:p>
        </p:txBody>
      </p:sp>
      <p:pic>
        <p:nvPicPr>
          <p:cNvPr id="2050" name="Picture 2" descr="Implementing the Perceptron Neural Network with Python - PyImageSearc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970" y="4533692"/>
            <a:ext cx="4474029" cy="232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rtificial Neural Network Back Then | Rough AI Blog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971" y="2100942"/>
            <a:ext cx="4474029" cy="243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67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2" name="Picture 82" descr="Perceptron –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0338"/>
            <a:ext cx="12192000" cy="227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651" y="723480"/>
            <a:ext cx="5162549" cy="942337"/>
          </a:xfrm>
        </p:spPr>
        <p:txBody>
          <a:bodyPr/>
          <a:lstStyle/>
          <a:p>
            <a:r>
              <a:rPr lang="en-US" b="1" dirty="0" smtClean="0">
                <a:latin typeface="Bahnschrift SemiCondensed" panose="020B0502040204020203" pitchFamily="34" charset="0"/>
              </a:rPr>
              <a:t>Multi-layer-perceptron</a:t>
            </a:r>
            <a:endParaRPr lang="en-US" b="1" dirty="0">
              <a:latin typeface="Bahnschrift SemiCondensed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335" y="2480476"/>
            <a:ext cx="7684477" cy="4251499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b="1" dirty="0" smtClean="0"/>
              <a:t> </a:t>
            </a:r>
            <a:r>
              <a:rPr lang="en-US" sz="2400" dirty="0" smtClean="0"/>
              <a:t>MLP </a:t>
            </a:r>
            <a:r>
              <a:rPr lang="en-US" sz="2400" dirty="0"/>
              <a:t>is a type of </a:t>
            </a:r>
            <a:r>
              <a:rPr lang="en-US" sz="2400" dirty="0" err="1"/>
              <a:t>feedforward</a:t>
            </a:r>
            <a:r>
              <a:rPr lang="en-US" sz="2400" dirty="0"/>
              <a:t> neural network with fully connected layers and nonlinear activation </a:t>
            </a:r>
            <a:r>
              <a:rPr lang="en-US" sz="2400" dirty="0" smtClean="0"/>
              <a:t>functions.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/>
              <a:t>It can solve problem where data is non linearly </a:t>
            </a:r>
            <a:r>
              <a:rPr lang="en-US" sz="2400" dirty="0" err="1" smtClean="0"/>
              <a:t>seperable</a:t>
            </a:r>
            <a:r>
              <a:rPr lang="en-US" sz="2400" dirty="0" smtClean="0"/>
              <a:t>.</a:t>
            </a:r>
            <a:endParaRPr lang="en-US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It consists of an Input layer, one or more hidden layers, and output layer</a:t>
            </a:r>
            <a:r>
              <a:rPr lang="en-US" sz="24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b="1" dirty="0"/>
              <a:t>Forward Propagation: </a:t>
            </a:r>
            <a:r>
              <a:rPr lang="en-US" sz="2400" dirty="0"/>
              <a:t>Data is passed through the layers to generate predictions.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b="1" dirty="0" err="1"/>
              <a:t>Backpropagation</a:t>
            </a:r>
            <a:r>
              <a:rPr lang="en-US" sz="2400" b="1" dirty="0"/>
              <a:t>: </a:t>
            </a:r>
            <a:r>
              <a:rPr lang="en-US" sz="2400" dirty="0" smtClean="0"/>
              <a:t>Weights and bias </a:t>
            </a:r>
            <a:r>
              <a:rPr lang="en-US" sz="2400" dirty="0"/>
              <a:t>are adjusted to minimize errors and improve predictions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5192" name="Picture 72" descr="ARTIFICIAL NEURAL NETWORK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812" y="2813538"/>
            <a:ext cx="4505011" cy="332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52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2911</TotalTime>
  <Words>326</Words>
  <Application>Microsoft Office PowerPoint</Application>
  <PresentationFormat>Widescreen</PresentationFormat>
  <Paragraphs>32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Bahnschrift SemiCondensed</vt:lpstr>
      <vt:lpstr>Calibri</vt:lpstr>
      <vt:lpstr>Calibri Light</vt:lpstr>
      <vt:lpstr>Courier New</vt:lpstr>
      <vt:lpstr>Segoe UI Emoji</vt:lpstr>
      <vt:lpstr>Celestial</vt:lpstr>
      <vt:lpstr>Perceptron</vt:lpstr>
      <vt:lpstr>Overview</vt:lpstr>
      <vt:lpstr>PowerPoint Presentation</vt:lpstr>
      <vt:lpstr>Perceptron</vt:lpstr>
      <vt:lpstr>How Perceptron Works:</vt:lpstr>
      <vt:lpstr>PowerPoint Presentation</vt:lpstr>
      <vt:lpstr>Problem in Perceptron</vt:lpstr>
      <vt:lpstr>Multi-layer-perceptron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Perceptron</dc:title>
  <dc:creator>Shahid</dc:creator>
  <cp:lastModifiedBy>Microsoft account</cp:lastModifiedBy>
  <cp:revision>83</cp:revision>
  <dcterms:created xsi:type="dcterms:W3CDTF">2024-11-28T06:18:06Z</dcterms:created>
  <dcterms:modified xsi:type="dcterms:W3CDTF">2024-12-13T11:40:08Z</dcterms:modified>
</cp:coreProperties>
</file>